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8" r:id="rId14"/>
    <p:sldId id="279" r:id="rId15"/>
    <p:sldId id="273" r:id="rId16"/>
    <p:sldId id="275" r:id="rId17"/>
    <p:sldId id="276" r:id="rId18"/>
    <p:sldId id="277" r:id="rId19"/>
    <p:sldId id="257" r:id="rId20"/>
    <p:sldId id="258" r:id="rId21"/>
    <p:sldId id="259" r:id="rId22"/>
    <p:sldId id="260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2" r:id="rId3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23339-599F-4E5D-9FF7-C6C7A1FCFD35}" type="datetimeFigureOut">
              <a:rPr lang="nl-NL" smtClean="0"/>
              <a:t>24-4-2013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C55EA-3C1A-4471-A5C7-55339D4929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533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nl-NL" smtClean="0"/>
              <a:t>In tegenstelling tot veel zoogdieren bezit de mens nagenoeg geen bruin vet. Alleen pasgeborenen hebben rondom de ruggewervels een kleine hoeveelheid bruin vet voor noodgevallen.</a:t>
            </a:r>
          </a:p>
        </p:txBody>
      </p:sp>
      <p:sp>
        <p:nvSpPr>
          <p:cNvPr id="47108" name="Tijdelijke aanduiding voor koptekst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574" indent="-269502" defTabSz="91443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23" indent="-216537" defTabSz="91443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4195" indent="-216537" defTabSz="91443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5710" indent="-216537" defTabSz="91443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4360" indent="-216537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43011" indent="-216537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91661" indent="-216537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40311" indent="-216537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AFI1</a:t>
            </a:r>
          </a:p>
        </p:txBody>
      </p:sp>
      <p:sp>
        <p:nvSpPr>
          <p:cNvPr id="47109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574" indent="-269502" defTabSz="91443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23" indent="-216537" defTabSz="91443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4195" indent="-216537" defTabSz="91443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5710" indent="-216537" defTabSz="91443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94360" indent="-216537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43011" indent="-216537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91661" indent="-216537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40311" indent="-216537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869E79-F3AE-4EBD-9068-D891007FE96E}" type="slidenum">
              <a:rPr lang="nl-NL"/>
              <a:pPr eaLnBrk="1" hangingPunct="1"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Regulariteit: de</a:t>
            </a:r>
            <a:r>
              <a:rPr lang="nl-NL" baseline="0" dirty="0" smtClean="0"/>
              <a:t> tijdsafstanden tussen de </a:t>
            </a:r>
            <a:r>
              <a:rPr lang="nl-NL" baseline="0" dirty="0" err="1" smtClean="0"/>
              <a:t>polslagen</a:t>
            </a:r>
            <a:r>
              <a:rPr lang="nl-NL" baseline="0" dirty="0" smtClean="0"/>
              <a:t> dienen hetzelfde te zijn</a:t>
            </a:r>
            <a:endParaRPr lang="nl-NL" dirty="0" smtClean="0"/>
          </a:p>
          <a:p>
            <a:r>
              <a:rPr lang="nl-NL" dirty="0" smtClean="0"/>
              <a:t>Lager dan 60/minuut is </a:t>
            </a:r>
            <a:r>
              <a:rPr lang="nl-NL" dirty="0" err="1" smtClean="0"/>
              <a:t>bradycardie</a:t>
            </a:r>
            <a:r>
              <a:rPr lang="nl-NL" dirty="0" smtClean="0"/>
              <a:t> en hoger dan 72 is tachycardie. Gemiddeld is 72</a:t>
            </a:r>
          </a:p>
          <a:p>
            <a:r>
              <a:rPr lang="nl-NL" dirty="0" err="1" smtClean="0"/>
              <a:t>Aequaliteit</a:t>
            </a:r>
            <a:r>
              <a:rPr lang="nl-NL" dirty="0" smtClean="0"/>
              <a:t>:</a:t>
            </a:r>
            <a:r>
              <a:rPr lang="nl-NL" baseline="0" dirty="0" smtClean="0"/>
              <a:t> druk/tik op vinger is bij iedere slag hetzelfde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1A11-F79D-4CA3-B35F-7CAE3CCA5D1C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Regulariteit: de</a:t>
            </a:r>
            <a:r>
              <a:rPr lang="nl-NL" baseline="0" dirty="0" smtClean="0"/>
              <a:t> tijdsafstanden tussen de </a:t>
            </a:r>
            <a:r>
              <a:rPr lang="nl-NL" baseline="0" dirty="0" err="1" smtClean="0"/>
              <a:t>polslagen</a:t>
            </a:r>
            <a:r>
              <a:rPr lang="nl-NL" baseline="0" dirty="0" smtClean="0"/>
              <a:t> dienen hetzelfde te zijn</a:t>
            </a:r>
            <a:endParaRPr lang="nl-NL" dirty="0" smtClean="0"/>
          </a:p>
          <a:p>
            <a:r>
              <a:rPr lang="nl-NL" dirty="0" smtClean="0"/>
              <a:t>Lager dan 60/minuut is </a:t>
            </a:r>
            <a:r>
              <a:rPr lang="nl-NL" dirty="0" err="1" smtClean="0"/>
              <a:t>bradycardie</a:t>
            </a:r>
            <a:r>
              <a:rPr lang="nl-NL" dirty="0" smtClean="0"/>
              <a:t> en hoger dan 72 is tachycardie. Gemiddeld is 72</a:t>
            </a:r>
          </a:p>
          <a:p>
            <a:r>
              <a:rPr lang="nl-NL" dirty="0" err="1" smtClean="0"/>
              <a:t>Aequaliteit</a:t>
            </a:r>
            <a:r>
              <a:rPr lang="nl-NL" dirty="0" smtClean="0"/>
              <a:t>:</a:t>
            </a:r>
            <a:r>
              <a:rPr lang="nl-NL" baseline="0" dirty="0" smtClean="0"/>
              <a:t> druk/tik op vinger is bij iedere slag hetzelfde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1A11-F79D-4CA3-B35F-7CAE3CCA5D1C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Regulariteit: de</a:t>
            </a:r>
            <a:r>
              <a:rPr lang="nl-NL" baseline="0" dirty="0" smtClean="0"/>
              <a:t> tijdsafstanden tussen de </a:t>
            </a:r>
            <a:r>
              <a:rPr lang="nl-NL" baseline="0" dirty="0" err="1" smtClean="0"/>
              <a:t>polslagen</a:t>
            </a:r>
            <a:r>
              <a:rPr lang="nl-NL" baseline="0" dirty="0" smtClean="0"/>
              <a:t> dienen hetzelfde te zijn</a:t>
            </a:r>
            <a:endParaRPr lang="nl-NL" dirty="0" smtClean="0"/>
          </a:p>
          <a:p>
            <a:r>
              <a:rPr lang="nl-NL" dirty="0" smtClean="0"/>
              <a:t>Lager dan 60/minuut is </a:t>
            </a:r>
            <a:r>
              <a:rPr lang="nl-NL" dirty="0" err="1" smtClean="0"/>
              <a:t>bradycardie</a:t>
            </a:r>
            <a:r>
              <a:rPr lang="nl-NL" dirty="0" smtClean="0"/>
              <a:t> en hoger dan 72 is tachycardie. Gemiddeld is 72</a:t>
            </a:r>
          </a:p>
          <a:p>
            <a:r>
              <a:rPr lang="nl-NL" dirty="0" err="1" smtClean="0"/>
              <a:t>Aequaliteit</a:t>
            </a:r>
            <a:r>
              <a:rPr lang="nl-NL" dirty="0" smtClean="0"/>
              <a:t>:</a:t>
            </a:r>
            <a:r>
              <a:rPr lang="nl-NL" baseline="0" dirty="0" smtClean="0"/>
              <a:t> druk/tik op vinger is bij iedere slag hetzelfde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1A11-F79D-4CA3-B35F-7CAE3CCA5D1C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Regulariteit: de</a:t>
            </a:r>
            <a:r>
              <a:rPr lang="nl-NL" baseline="0" dirty="0" smtClean="0"/>
              <a:t> tijdsafstanden tussen de </a:t>
            </a:r>
            <a:r>
              <a:rPr lang="nl-NL" baseline="0" dirty="0" err="1" smtClean="0"/>
              <a:t>polslagen</a:t>
            </a:r>
            <a:r>
              <a:rPr lang="nl-NL" baseline="0" dirty="0" smtClean="0"/>
              <a:t> dienen hetzelfde te zijn</a:t>
            </a:r>
            <a:endParaRPr lang="nl-NL" dirty="0" smtClean="0"/>
          </a:p>
          <a:p>
            <a:r>
              <a:rPr lang="nl-NL" dirty="0" smtClean="0"/>
              <a:t>Lager dan 60/minuut is </a:t>
            </a:r>
            <a:r>
              <a:rPr lang="nl-NL" dirty="0" err="1" smtClean="0"/>
              <a:t>bradycardie</a:t>
            </a:r>
            <a:r>
              <a:rPr lang="nl-NL" dirty="0" smtClean="0"/>
              <a:t> en hoger dan 72 is tachycardie. Gemiddeld is 72</a:t>
            </a:r>
          </a:p>
          <a:p>
            <a:r>
              <a:rPr lang="nl-NL" dirty="0" err="1" smtClean="0"/>
              <a:t>Aequaliteit</a:t>
            </a:r>
            <a:r>
              <a:rPr lang="nl-NL" dirty="0" smtClean="0"/>
              <a:t>:</a:t>
            </a:r>
            <a:r>
              <a:rPr lang="nl-NL" baseline="0" dirty="0" smtClean="0"/>
              <a:t> druk/tik op vinger is bij iedere slag hetzelfde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1A11-F79D-4CA3-B35F-7CAE3CCA5D1C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8602-B65F-4289-88A0-3496AB20D265}" type="datetimeFigureOut">
              <a:rPr lang="nl-NL" smtClean="0"/>
              <a:t>24-4-2013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DAA-A013-4599-8FED-48E410177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96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8602-B65F-4289-88A0-3496AB20D265}" type="datetimeFigureOut">
              <a:rPr lang="nl-NL" smtClean="0"/>
              <a:t>24-4-2013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DAA-A013-4599-8FED-48E410177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439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8602-B65F-4289-88A0-3496AB20D265}" type="datetimeFigureOut">
              <a:rPr lang="nl-NL" smtClean="0"/>
              <a:t>24-4-2013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DAA-A013-4599-8FED-48E410177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7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8602-B65F-4289-88A0-3496AB20D265}" type="datetimeFigureOut">
              <a:rPr lang="nl-NL" smtClean="0"/>
              <a:t>24-4-2013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DAA-A013-4599-8FED-48E410177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58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8602-B65F-4289-88A0-3496AB20D265}" type="datetimeFigureOut">
              <a:rPr lang="nl-NL" smtClean="0"/>
              <a:t>24-4-2013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DAA-A013-4599-8FED-48E410177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632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8602-B65F-4289-88A0-3496AB20D265}" type="datetimeFigureOut">
              <a:rPr lang="nl-NL" smtClean="0"/>
              <a:t>24-4-2013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DAA-A013-4599-8FED-48E410177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54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8602-B65F-4289-88A0-3496AB20D265}" type="datetimeFigureOut">
              <a:rPr lang="nl-NL" smtClean="0"/>
              <a:t>24-4-2013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DAA-A013-4599-8FED-48E410177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197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8602-B65F-4289-88A0-3496AB20D265}" type="datetimeFigureOut">
              <a:rPr lang="nl-NL" smtClean="0"/>
              <a:t>24-4-2013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DAA-A013-4599-8FED-48E410177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70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8602-B65F-4289-88A0-3496AB20D265}" type="datetimeFigureOut">
              <a:rPr lang="nl-NL" smtClean="0"/>
              <a:t>24-4-2013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DAA-A013-4599-8FED-48E410177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480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8602-B65F-4289-88A0-3496AB20D265}" type="datetimeFigureOut">
              <a:rPr lang="nl-NL" smtClean="0"/>
              <a:t>24-4-2013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DAA-A013-4599-8FED-48E410177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86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8602-B65F-4289-88A0-3496AB20D265}" type="datetimeFigureOut">
              <a:rPr lang="nl-NL" smtClean="0"/>
              <a:t>24-4-2013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DAA-A013-4599-8FED-48E410177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46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68602-B65F-4289-88A0-3496AB20D265}" type="datetimeFigureOut">
              <a:rPr lang="nl-NL" smtClean="0"/>
              <a:t>24-4-2013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49DAA-A013-4599-8FED-48E410177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61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3/Goose_bump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Vitale functies 1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46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EE8368-9E9C-45F6-B722-002609D17D6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>
              <a:defRPr/>
            </a:pPr>
            <a:r>
              <a:rPr 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Temperatuurregulatie bij koude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6372225" cy="5073650"/>
          </a:xfrm>
        </p:spPr>
        <p:txBody>
          <a:bodyPr/>
          <a:lstStyle/>
          <a:p>
            <a:r>
              <a:rPr lang="nl-NL" dirty="0" smtClean="0">
                <a:sym typeface="Symbol" pitchFamily="18" charset="2"/>
              </a:rPr>
              <a:t>Door </a:t>
            </a:r>
            <a:r>
              <a:rPr lang="nl-NL" dirty="0" err="1" smtClean="0">
                <a:sym typeface="Symbol" pitchFamily="18" charset="2"/>
              </a:rPr>
              <a:t>sympaticus</a:t>
            </a:r>
            <a:r>
              <a:rPr lang="nl-NL" dirty="0" smtClean="0">
                <a:sym typeface="Symbol" pitchFamily="18" charset="2"/>
              </a:rPr>
              <a:t> prikkeling</a:t>
            </a:r>
          </a:p>
          <a:p>
            <a:pPr>
              <a:buFontTx/>
              <a:buNone/>
            </a:pPr>
            <a:endParaRPr lang="nl-NL" dirty="0" smtClean="0">
              <a:sym typeface="Symbol" pitchFamily="18" charset="2"/>
            </a:endParaRPr>
          </a:p>
          <a:p>
            <a:pPr lvl="1"/>
            <a:r>
              <a:rPr lang="nl-NL" dirty="0" smtClean="0">
                <a:cs typeface="Times New Roman" pitchFamily="18" charset="0"/>
                <a:sym typeface="Symbol" pitchFamily="18" charset="2"/>
              </a:rPr>
              <a:t>adrenaline concentratie stijgt: gevolg stofwisseling stijgt + perifere vasoconstrictie</a:t>
            </a:r>
          </a:p>
          <a:p>
            <a:pPr lvl="1"/>
            <a:r>
              <a:rPr lang="nl-NL" dirty="0" smtClean="0">
                <a:cs typeface="Times New Roman" pitchFamily="18" charset="0"/>
                <a:sym typeface="Symbol" pitchFamily="18" charset="2"/>
              </a:rPr>
              <a:t>kippenvel </a:t>
            </a:r>
          </a:p>
          <a:p>
            <a:pPr lvl="1"/>
            <a:r>
              <a:rPr lang="nl-NL" dirty="0" smtClean="0">
                <a:sym typeface="Symbol" pitchFamily="18" charset="2"/>
              </a:rPr>
              <a:t>Thyroxine </a:t>
            </a:r>
          </a:p>
          <a:p>
            <a:pPr marL="457200" lvl="1" indent="0">
              <a:buNone/>
            </a:pPr>
            <a:r>
              <a:rPr lang="nl-NL" dirty="0" smtClean="0">
                <a:sym typeface="Symbol" pitchFamily="18" charset="2"/>
              </a:rPr>
              <a:t>( schildklierhormoon) stijgt: gevolg</a:t>
            </a:r>
            <a:r>
              <a:rPr lang="nl-NL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nl-NL" dirty="0" err="1" smtClean="0">
                <a:cs typeface="Times New Roman" pitchFamily="18" charset="0"/>
                <a:sym typeface="Symbol" pitchFamily="18" charset="2"/>
              </a:rPr>
              <a:t>stofwiseling</a:t>
            </a:r>
            <a:r>
              <a:rPr lang="nl-NL" dirty="0" smtClean="0">
                <a:cs typeface="Times New Roman" pitchFamily="18" charset="0"/>
                <a:sym typeface="Symbol" pitchFamily="18" charset="2"/>
              </a:rPr>
              <a:t> stijgt</a:t>
            </a:r>
          </a:p>
        </p:txBody>
      </p:sp>
      <p:pic>
        <p:nvPicPr>
          <p:cNvPr id="27653" name="Picture 5" descr="Afbeelding:Goose bump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56659"/>
            <a:ext cx="2772172" cy="207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546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B22D09-965E-4FAC-8BFB-9053DF9B607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Temperatuurregulatie bij warmte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57313"/>
            <a:ext cx="8229600" cy="4357687"/>
          </a:xfrm>
        </p:spPr>
        <p:txBody>
          <a:bodyPr/>
          <a:lstStyle/>
          <a:p>
            <a:r>
              <a:rPr lang="nl-NL" smtClean="0"/>
              <a:t>Warmteprikkels bereiken de hersenschors</a:t>
            </a:r>
          </a:p>
          <a:p>
            <a:pPr lvl="1"/>
            <a:r>
              <a:rPr lang="nl-NL" smtClean="0">
                <a:sym typeface="Symbol" pitchFamily="18" charset="2"/>
              </a:rPr>
              <a:t>gevolg: warmtegevoel;</a:t>
            </a:r>
          </a:p>
          <a:p>
            <a:pPr lvl="2"/>
            <a:r>
              <a:rPr lang="nl-NL" smtClean="0">
                <a:sym typeface="Symbol" pitchFamily="18" charset="2"/>
              </a:rPr>
              <a:t> kleren uit</a:t>
            </a:r>
          </a:p>
          <a:p>
            <a:pPr lvl="2"/>
            <a:r>
              <a:rPr lang="nl-NL" smtClean="0">
                <a:sym typeface="Symbol" pitchFamily="18" charset="2"/>
              </a:rPr>
              <a:t> verwarming lager</a:t>
            </a:r>
          </a:p>
          <a:p>
            <a:pPr lvl="2"/>
            <a:r>
              <a:rPr lang="nl-NL" smtClean="0">
                <a:sym typeface="Symbol" pitchFamily="18" charset="2"/>
              </a:rPr>
              <a:t> groot maken</a:t>
            </a:r>
          </a:p>
          <a:p>
            <a:r>
              <a:rPr lang="nl-NL" smtClean="0">
                <a:sym typeface="Symbol" pitchFamily="18" charset="2"/>
              </a:rPr>
              <a:t>Vanuit CZS</a:t>
            </a:r>
          </a:p>
          <a:p>
            <a:pPr lvl="1"/>
            <a:r>
              <a:rPr lang="nl-NL" smtClean="0">
                <a:sym typeface="Symbol" pitchFamily="18" charset="2"/>
              </a:rPr>
              <a:t>verlaging van de spiertonus</a:t>
            </a:r>
          </a:p>
          <a:p>
            <a:pPr lvl="1"/>
            <a:r>
              <a:rPr lang="nl-NL" smtClean="0">
                <a:sym typeface="Symbol" pitchFamily="18" charset="2"/>
              </a:rPr>
              <a:t>rustig aan doen</a:t>
            </a:r>
          </a:p>
          <a:p>
            <a:endParaRPr lang="nl-NL" smtClean="0">
              <a:sym typeface="Symbol" pitchFamily="18" charset="2"/>
            </a:endParaRPr>
          </a:p>
          <a:p>
            <a:endParaRPr lang="nl-NL" smtClean="0">
              <a:sym typeface="Symbol" pitchFamily="18" charset="2"/>
            </a:endParaRPr>
          </a:p>
        </p:txBody>
      </p:sp>
      <p:grpSp>
        <p:nvGrpSpPr>
          <p:cNvPr id="30729" name="Group 12"/>
          <p:cNvGrpSpPr>
            <a:grpSpLocks/>
          </p:cNvGrpSpPr>
          <p:nvPr/>
        </p:nvGrpSpPr>
        <p:grpSpPr bwMode="auto">
          <a:xfrm>
            <a:off x="6084888" y="2565400"/>
            <a:ext cx="1978025" cy="1730375"/>
            <a:chOff x="4806" y="1570"/>
            <a:chExt cx="954" cy="954"/>
          </a:xfrm>
        </p:grpSpPr>
        <p:pic>
          <p:nvPicPr>
            <p:cNvPr id="30730" name="Picture 2" descr="http://www.m-cep.nl/images/thermostaa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" y="1570"/>
              <a:ext cx="954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1" name="Arc 11"/>
            <p:cNvSpPr>
              <a:spLocks/>
            </p:cNvSpPr>
            <p:nvPr/>
          </p:nvSpPr>
          <p:spPr bwMode="auto">
            <a:xfrm flipH="1">
              <a:off x="4921" y="1661"/>
              <a:ext cx="590" cy="181"/>
            </a:xfrm>
            <a:custGeom>
              <a:avLst/>
              <a:gdLst>
                <a:gd name="T0" fmla="*/ 0 w 21600"/>
                <a:gd name="T1" fmla="*/ 0 h 21600"/>
                <a:gd name="T2" fmla="*/ 16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903834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FDDF77-ACB6-40C4-A1DB-91CAA39AD13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dirty="0" smtClean="0"/>
              <a:t>temperatuur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424862" cy="489585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nl-NL" dirty="0" smtClean="0"/>
              <a:t>Normale temperatuur &gt; 36,5º en &lt; 37,5º C</a:t>
            </a:r>
            <a:endParaRPr lang="nl-NL" sz="2000" b="1" dirty="0" smtClean="0"/>
          </a:p>
          <a:p>
            <a:pPr>
              <a:lnSpc>
                <a:spcPct val="130000"/>
              </a:lnSpc>
            </a:pPr>
            <a:r>
              <a:rPr lang="nl-NL" dirty="0" smtClean="0"/>
              <a:t>37,5 tot 38,5  (38,5)°C verhoging/subfebriele </a:t>
            </a:r>
            <a:r>
              <a:rPr lang="nl-NL" dirty="0" err="1" smtClean="0"/>
              <a:t>tempaperatuur</a:t>
            </a:r>
            <a:endParaRPr lang="nl-NL" dirty="0" smtClean="0"/>
          </a:p>
          <a:p>
            <a:pPr>
              <a:lnSpc>
                <a:spcPct val="130000"/>
              </a:lnSpc>
            </a:pPr>
            <a:r>
              <a:rPr lang="nl-NL" dirty="0" smtClean="0"/>
              <a:t>Koorts/febris &gt;38° C</a:t>
            </a:r>
          </a:p>
          <a:p>
            <a:pPr>
              <a:lnSpc>
                <a:spcPct val="130000"/>
              </a:lnSpc>
            </a:pPr>
            <a:endParaRPr lang="nl-NL" dirty="0" smtClean="0"/>
          </a:p>
          <a:p>
            <a:pPr>
              <a:lnSpc>
                <a:spcPct val="130000"/>
              </a:lnSpc>
            </a:pPr>
            <a:r>
              <a:rPr lang="nl-NL" dirty="0" smtClean="0"/>
              <a:t>Hypothermie &lt; 35º C </a:t>
            </a:r>
            <a:r>
              <a:rPr lang="nl-NL" sz="2800" dirty="0" smtClean="0"/>
              <a:t>(overlevingskans!)</a:t>
            </a:r>
            <a:endParaRPr lang="nl-NL" dirty="0" smtClean="0"/>
          </a:p>
          <a:p>
            <a:pPr>
              <a:lnSpc>
                <a:spcPct val="130000"/>
              </a:lnSpc>
            </a:pPr>
            <a:r>
              <a:rPr lang="nl-NL" dirty="0" smtClean="0"/>
              <a:t>Hyperpyrexie &gt; 41º C </a:t>
            </a:r>
          </a:p>
        </p:txBody>
      </p:sp>
    </p:spTree>
    <p:extLst>
      <p:ext uri="{BB962C8B-B14F-4D97-AF65-F5344CB8AC3E}">
        <p14:creationId xmlns:p14="http://schemas.microsoft.com/office/powerpoint/2010/main" val="4250294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Betekenis koorts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Door verhoogde </a:t>
            </a:r>
            <a:r>
              <a:rPr lang="nl-NL" dirty="0"/>
              <a:t>lichaamstemperatuur versnelt het </a:t>
            </a:r>
            <a:r>
              <a:rPr lang="nl-NL" dirty="0" smtClean="0"/>
              <a:t>stofwisseling </a:t>
            </a:r>
            <a:r>
              <a:rPr lang="nl-NL" dirty="0"/>
              <a:t>en kan er een sneller herstel optreden van aangetaste cellen of weefsels.</a:t>
            </a:r>
          </a:p>
          <a:p>
            <a:r>
              <a:rPr lang="nl-NL" dirty="0"/>
              <a:t>Koorts versnelt het hartritme en daarmee de bloedsomloop, waardoor de cellen van het </a:t>
            </a:r>
            <a:r>
              <a:rPr lang="nl-NL" dirty="0" smtClean="0"/>
              <a:t>afweersysteem sneller </a:t>
            </a:r>
            <a:r>
              <a:rPr lang="nl-NL" dirty="0"/>
              <a:t>aangevoerd worden.</a:t>
            </a:r>
          </a:p>
          <a:p>
            <a:r>
              <a:rPr lang="nl-NL" dirty="0" smtClean="0"/>
              <a:t>Temperatuur </a:t>
            </a:r>
            <a:r>
              <a:rPr lang="nl-NL" dirty="0"/>
              <a:t>boven de 42 °C stijgt, </a:t>
            </a:r>
            <a:r>
              <a:rPr lang="nl-NL" dirty="0" smtClean="0">
                <a:sym typeface="Wingdings" pitchFamily="2" charset="2"/>
              </a:rPr>
              <a:t></a:t>
            </a:r>
            <a:r>
              <a:rPr lang="nl-NL" dirty="0" smtClean="0"/>
              <a:t>dood </a:t>
            </a:r>
            <a:r>
              <a:rPr lang="nl-NL" dirty="0"/>
              <a:t>door denaturatie van eiwitten </a:t>
            </a:r>
            <a:r>
              <a:rPr lang="nl-NL" dirty="0" smtClean="0"/>
              <a:t>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70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Betekenis koorts 2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Koorts kan opgewekt </a:t>
            </a:r>
            <a:r>
              <a:rPr lang="nl-NL" dirty="0"/>
              <a:t>worden door bacteriën zelf d.m.v. pyrogenen zodat zij door de hoge temperatuur zich sneller kunnen vermeerderen en zo het afweersysteem kunnen ontlopen.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78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20F1C6-61D1-45E9-955A-7A8FCDA49112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nl-NL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Koorts</a:t>
            </a:r>
            <a:endParaRPr lang="nl-NL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nl-NL" sz="3600" dirty="0" smtClean="0">
                <a:sym typeface="Symbol" pitchFamily="18" charset="2"/>
              </a:rPr>
              <a:t>Pyrogeen = koortsverwekkend</a:t>
            </a:r>
          </a:p>
          <a:p>
            <a:r>
              <a:rPr lang="nl-NL" sz="3600" dirty="0" smtClean="0">
                <a:sym typeface="Symbol" pitchFamily="18" charset="2"/>
              </a:rPr>
              <a:t>Pyrogenen zijn stoffen die de temperatuur verhogen</a:t>
            </a:r>
          </a:p>
        </p:txBody>
      </p:sp>
    </p:spTree>
    <p:extLst>
      <p:ext uri="{BB962C8B-B14F-4D97-AF65-F5344CB8AC3E}">
        <p14:creationId xmlns:p14="http://schemas.microsoft.com/office/powerpoint/2010/main" val="485399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00854-14A5-4C98-9470-26698BC7F94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nl-NL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Verhoging instelpunt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235825" y="3213100"/>
            <a:ext cx="1296988" cy="504825"/>
            <a:chOff x="4558" y="2296"/>
            <a:chExt cx="817" cy="318"/>
          </a:xfrm>
        </p:grpSpPr>
        <p:sp>
          <p:nvSpPr>
            <p:cNvPr id="37916" name="Line 22"/>
            <p:cNvSpPr>
              <a:spLocks noChangeShapeType="1"/>
            </p:cNvSpPr>
            <p:nvPr/>
          </p:nvSpPr>
          <p:spPr bwMode="auto">
            <a:xfrm>
              <a:off x="4558" y="2296"/>
              <a:ext cx="816" cy="2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17" name="Line 23"/>
            <p:cNvSpPr>
              <a:spLocks noChangeShapeType="1"/>
            </p:cNvSpPr>
            <p:nvPr/>
          </p:nvSpPr>
          <p:spPr bwMode="auto">
            <a:xfrm flipH="1">
              <a:off x="4604" y="2296"/>
              <a:ext cx="771" cy="31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7893" name="Tekstvak 27"/>
          <p:cNvSpPr txBox="1">
            <a:spLocks noChangeArrowheads="1"/>
          </p:cNvSpPr>
          <p:nvPr/>
        </p:nvSpPr>
        <p:spPr bwMode="auto">
          <a:xfrm>
            <a:off x="214313" y="1428750"/>
            <a:ext cx="357187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2800"/>
              <a:t>Koorts = verhoogde kern temperatuur bij een hoger instelpunt</a:t>
            </a:r>
          </a:p>
          <a:p>
            <a:pPr eaLnBrk="1" hangingPunct="1"/>
            <a:endParaRPr lang="nl-NL" sz="2000"/>
          </a:p>
        </p:txBody>
      </p:sp>
      <p:grpSp>
        <p:nvGrpSpPr>
          <p:cNvPr id="37894" name="Group 38"/>
          <p:cNvGrpSpPr>
            <a:grpSpLocks/>
          </p:cNvGrpSpPr>
          <p:nvPr/>
        </p:nvGrpSpPr>
        <p:grpSpPr bwMode="auto">
          <a:xfrm>
            <a:off x="571500" y="2349500"/>
            <a:ext cx="8348663" cy="3600450"/>
            <a:chOff x="360" y="1344"/>
            <a:chExt cx="5259" cy="2268"/>
          </a:xfrm>
        </p:grpSpPr>
        <p:grpSp>
          <p:nvGrpSpPr>
            <p:cNvPr id="37895" name="Group 34"/>
            <p:cNvGrpSpPr>
              <a:grpSpLocks/>
            </p:cNvGrpSpPr>
            <p:nvPr/>
          </p:nvGrpSpPr>
          <p:grpSpPr bwMode="auto">
            <a:xfrm>
              <a:off x="2612" y="1443"/>
              <a:ext cx="1020" cy="887"/>
              <a:chOff x="2744" y="1434"/>
              <a:chExt cx="816" cy="680"/>
            </a:xfrm>
          </p:grpSpPr>
          <p:sp>
            <p:nvSpPr>
              <p:cNvPr id="37914" name="Rectangle 7"/>
              <p:cNvSpPr>
                <a:spLocks noChangeArrowheads="1"/>
              </p:cNvSpPr>
              <p:nvPr/>
            </p:nvSpPr>
            <p:spPr bwMode="auto">
              <a:xfrm>
                <a:off x="2744" y="1434"/>
                <a:ext cx="816" cy="68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rgbClr val="FF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915" name="Text Box 8"/>
              <p:cNvSpPr txBox="1">
                <a:spLocks noChangeArrowheads="1"/>
              </p:cNvSpPr>
              <p:nvPr/>
            </p:nvSpPr>
            <p:spPr bwMode="auto">
              <a:xfrm>
                <a:off x="2789" y="1525"/>
                <a:ext cx="675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b="1">
                    <a:solidFill>
                      <a:schemeClr val="bg1"/>
                    </a:solidFill>
                    <a:latin typeface="Times New Roman" pitchFamily="18" charset="0"/>
                  </a:rPr>
                  <a:t>Setpoint</a:t>
                </a:r>
              </a:p>
              <a:p>
                <a:r>
                  <a:rPr lang="nl-NL" b="1">
                    <a:solidFill>
                      <a:schemeClr val="bg1"/>
                    </a:solidFill>
                    <a:latin typeface="Times New Roman" pitchFamily="18" charset="0"/>
                  </a:rPr>
                  <a:t>38,5</a:t>
                </a:r>
                <a:r>
                  <a:rPr lang="nl-NL" sz="2400" b="1">
                    <a:solidFill>
                      <a:schemeClr val="bg1"/>
                    </a:solidFill>
                    <a:latin typeface="Times New Roman" pitchFamily="18" charset="0"/>
                  </a:rPr>
                  <a:t>º </a:t>
                </a:r>
                <a:r>
                  <a:rPr lang="nl-NL" b="1">
                    <a:solidFill>
                      <a:schemeClr val="bg1"/>
                    </a:solidFill>
                    <a:latin typeface="Times New Roman" pitchFamily="18" charset="0"/>
                  </a:rPr>
                  <a:t>C</a:t>
                </a:r>
              </a:p>
            </p:txBody>
          </p:sp>
        </p:grpSp>
        <p:grpSp>
          <p:nvGrpSpPr>
            <p:cNvPr id="37896" name="Group 9"/>
            <p:cNvGrpSpPr>
              <a:grpSpLocks/>
            </p:cNvGrpSpPr>
            <p:nvPr/>
          </p:nvGrpSpPr>
          <p:grpSpPr bwMode="auto">
            <a:xfrm>
              <a:off x="3632" y="2971"/>
              <a:ext cx="1987" cy="518"/>
              <a:chOff x="3651" y="2840"/>
              <a:chExt cx="1943" cy="477"/>
            </a:xfrm>
          </p:grpSpPr>
          <p:sp>
            <p:nvSpPr>
              <p:cNvPr id="37912" name="Text Box 10"/>
              <p:cNvSpPr txBox="1">
                <a:spLocks noChangeArrowheads="1"/>
              </p:cNvSpPr>
              <p:nvPr/>
            </p:nvSpPr>
            <p:spPr bwMode="auto">
              <a:xfrm>
                <a:off x="4377" y="2840"/>
                <a:ext cx="1217" cy="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2400">
                    <a:latin typeface="Times New Roman" pitchFamily="18" charset="0"/>
                  </a:rPr>
                  <a:t>Lichaamstemp</a:t>
                </a:r>
              </a:p>
              <a:p>
                <a:r>
                  <a:rPr lang="nl-NL" sz="2400">
                    <a:latin typeface="Times New Roman" pitchFamily="18" charset="0"/>
                  </a:rPr>
                  <a:t>= 37,5</a:t>
                </a:r>
                <a:r>
                  <a:rPr lang="nl-NL" sz="2400">
                    <a:solidFill>
                      <a:srgbClr val="280049"/>
                    </a:solidFill>
                    <a:latin typeface="Times New Roman" pitchFamily="18" charset="0"/>
                  </a:rPr>
                  <a:t>º C</a:t>
                </a:r>
              </a:p>
            </p:txBody>
          </p:sp>
          <p:sp>
            <p:nvSpPr>
              <p:cNvPr id="37913" name="Line 11"/>
              <p:cNvSpPr>
                <a:spLocks noChangeShapeType="1"/>
              </p:cNvSpPr>
              <p:nvPr/>
            </p:nvSpPr>
            <p:spPr bwMode="auto">
              <a:xfrm>
                <a:off x="3651" y="3022"/>
                <a:ext cx="68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37897" name="Group 36"/>
            <p:cNvGrpSpPr>
              <a:grpSpLocks/>
            </p:cNvGrpSpPr>
            <p:nvPr/>
          </p:nvGrpSpPr>
          <p:grpSpPr bwMode="auto">
            <a:xfrm>
              <a:off x="3632" y="1344"/>
              <a:ext cx="1987" cy="519"/>
              <a:chOff x="3560" y="1344"/>
              <a:chExt cx="1943" cy="477"/>
            </a:xfrm>
          </p:grpSpPr>
          <p:sp>
            <p:nvSpPr>
              <p:cNvPr id="37910" name="Text Box 13"/>
              <p:cNvSpPr txBox="1">
                <a:spLocks noChangeArrowheads="1"/>
              </p:cNvSpPr>
              <p:nvPr/>
            </p:nvSpPr>
            <p:spPr bwMode="auto">
              <a:xfrm>
                <a:off x="4286" y="1344"/>
                <a:ext cx="1217" cy="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2400">
                    <a:latin typeface="Times New Roman" pitchFamily="18" charset="0"/>
                  </a:rPr>
                  <a:t>Lichaamstemp</a:t>
                </a:r>
              </a:p>
              <a:p>
                <a:r>
                  <a:rPr lang="nl-NL" sz="2400">
                    <a:latin typeface="Times New Roman" pitchFamily="18" charset="0"/>
                  </a:rPr>
                  <a:t>= 38,5</a:t>
                </a:r>
                <a:r>
                  <a:rPr lang="nl-NL" sz="2400">
                    <a:solidFill>
                      <a:srgbClr val="280049"/>
                    </a:solidFill>
                    <a:latin typeface="Times New Roman" pitchFamily="18" charset="0"/>
                  </a:rPr>
                  <a:t>º C</a:t>
                </a:r>
              </a:p>
            </p:txBody>
          </p:sp>
          <p:sp>
            <p:nvSpPr>
              <p:cNvPr id="37911" name="Line 14"/>
              <p:cNvSpPr>
                <a:spLocks noChangeShapeType="1"/>
              </p:cNvSpPr>
              <p:nvPr/>
            </p:nvSpPr>
            <p:spPr bwMode="auto">
              <a:xfrm>
                <a:off x="3560" y="1570"/>
                <a:ext cx="68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37898" name="Group 35"/>
            <p:cNvGrpSpPr>
              <a:grpSpLocks/>
            </p:cNvGrpSpPr>
            <p:nvPr/>
          </p:nvGrpSpPr>
          <p:grpSpPr bwMode="auto">
            <a:xfrm>
              <a:off x="3632" y="1837"/>
              <a:ext cx="1987" cy="518"/>
              <a:chOff x="3560" y="1797"/>
              <a:chExt cx="1943" cy="477"/>
            </a:xfrm>
          </p:grpSpPr>
          <p:sp>
            <p:nvSpPr>
              <p:cNvPr id="37908" name="Text Box 19"/>
              <p:cNvSpPr txBox="1">
                <a:spLocks noChangeArrowheads="1"/>
              </p:cNvSpPr>
              <p:nvPr/>
            </p:nvSpPr>
            <p:spPr bwMode="auto">
              <a:xfrm>
                <a:off x="4286" y="1797"/>
                <a:ext cx="1217" cy="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2400">
                    <a:latin typeface="Times New Roman" pitchFamily="18" charset="0"/>
                  </a:rPr>
                  <a:t>Lichaamstemp</a:t>
                </a:r>
              </a:p>
              <a:p>
                <a:r>
                  <a:rPr lang="nl-NL" sz="2400">
                    <a:latin typeface="Times New Roman" pitchFamily="18" charset="0"/>
                  </a:rPr>
                  <a:t>= 37,5</a:t>
                </a:r>
                <a:r>
                  <a:rPr lang="nl-NL" sz="2400">
                    <a:solidFill>
                      <a:srgbClr val="280049"/>
                    </a:solidFill>
                    <a:latin typeface="Times New Roman" pitchFamily="18" charset="0"/>
                  </a:rPr>
                  <a:t>º C</a:t>
                </a:r>
              </a:p>
            </p:txBody>
          </p:sp>
          <p:sp>
            <p:nvSpPr>
              <p:cNvPr id="37909" name="Line 20"/>
              <p:cNvSpPr>
                <a:spLocks noChangeShapeType="1"/>
              </p:cNvSpPr>
              <p:nvPr/>
            </p:nvSpPr>
            <p:spPr bwMode="auto">
              <a:xfrm>
                <a:off x="3560" y="2023"/>
                <a:ext cx="68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37899" name="Group 28"/>
            <p:cNvGrpSpPr>
              <a:grpSpLocks/>
            </p:cNvGrpSpPr>
            <p:nvPr/>
          </p:nvGrpSpPr>
          <p:grpSpPr bwMode="auto">
            <a:xfrm>
              <a:off x="360" y="1972"/>
              <a:ext cx="1295" cy="1594"/>
              <a:chOff x="360" y="1892"/>
              <a:chExt cx="1266" cy="1466"/>
            </a:xfrm>
          </p:grpSpPr>
          <p:sp>
            <p:nvSpPr>
              <p:cNvPr id="37906" name="Text Box 16"/>
              <p:cNvSpPr txBox="1">
                <a:spLocks noChangeArrowheads="1"/>
              </p:cNvSpPr>
              <p:nvPr/>
            </p:nvSpPr>
            <p:spPr bwMode="auto">
              <a:xfrm>
                <a:off x="385" y="3022"/>
                <a:ext cx="124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3200" b="1">
                    <a:solidFill>
                      <a:schemeClr val="accent2"/>
                    </a:solidFill>
                    <a:latin typeface="Times New Roman" pitchFamily="18" charset="0"/>
                  </a:rPr>
                  <a:t>pyrogenen</a:t>
                </a:r>
              </a:p>
            </p:txBody>
          </p:sp>
          <p:pic>
            <p:nvPicPr>
              <p:cNvPr id="37907" name="Picture 4" descr="j025447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" y="1892"/>
                <a:ext cx="1205" cy="1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900" name="Group 31"/>
            <p:cNvGrpSpPr>
              <a:grpSpLocks/>
            </p:cNvGrpSpPr>
            <p:nvPr/>
          </p:nvGrpSpPr>
          <p:grpSpPr bwMode="auto">
            <a:xfrm>
              <a:off x="1638" y="1862"/>
              <a:ext cx="975" cy="1553"/>
              <a:chOff x="1746" y="1774"/>
              <a:chExt cx="953" cy="1429"/>
            </a:xfrm>
          </p:grpSpPr>
          <p:cxnSp>
            <p:nvCxnSpPr>
              <p:cNvPr id="27" name="Vorm 26"/>
              <p:cNvCxnSpPr>
                <a:endCxn id="37914" idx="1"/>
              </p:cNvCxnSpPr>
              <p:nvPr/>
            </p:nvCxnSpPr>
            <p:spPr>
              <a:xfrm rot="5400000" flipH="1" flipV="1">
                <a:off x="1629" y="2125"/>
                <a:ext cx="1421" cy="719"/>
              </a:xfrm>
              <a:prstGeom prst="bentConnector2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05" name="Line 29"/>
              <p:cNvSpPr>
                <a:spLocks noChangeShapeType="1"/>
              </p:cNvSpPr>
              <p:nvPr/>
            </p:nvSpPr>
            <p:spPr bwMode="auto">
              <a:xfrm flipH="1">
                <a:off x="1746" y="3203"/>
                <a:ext cx="254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37901" name="Group 33"/>
            <p:cNvGrpSpPr>
              <a:grpSpLocks/>
            </p:cNvGrpSpPr>
            <p:nvPr/>
          </p:nvGrpSpPr>
          <p:grpSpPr bwMode="auto">
            <a:xfrm>
              <a:off x="2612" y="2676"/>
              <a:ext cx="1020" cy="936"/>
              <a:chOff x="2744" y="2795"/>
              <a:chExt cx="771" cy="680"/>
            </a:xfrm>
          </p:grpSpPr>
          <p:sp>
            <p:nvSpPr>
              <p:cNvPr id="37902" name="Rectangle 4"/>
              <p:cNvSpPr>
                <a:spLocks noChangeArrowheads="1"/>
              </p:cNvSpPr>
              <p:nvPr/>
            </p:nvSpPr>
            <p:spPr bwMode="auto">
              <a:xfrm>
                <a:off x="2744" y="2795"/>
                <a:ext cx="771" cy="680"/>
              </a:xfrm>
              <a:prstGeom prst="rect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rgbClr val="FF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903" name="Text Box 8"/>
              <p:cNvSpPr txBox="1">
                <a:spLocks noChangeArrowheads="1"/>
              </p:cNvSpPr>
              <p:nvPr/>
            </p:nvSpPr>
            <p:spPr bwMode="auto">
              <a:xfrm>
                <a:off x="2789" y="2886"/>
                <a:ext cx="675" cy="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b="1">
                    <a:solidFill>
                      <a:schemeClr val="bg1"/>
                    </a:solidFill>
                    <a:latin typeface="Times New Roman" pitchFamily="18" charset="0"/>
                  </a:rPr>
                  <a:t>Setpoint</a:t>
                </a:r>
              </a:p>
              <a:p>
                <a:r>
                  <a:rPr lang="nl-NL" b="1">
                    <a:solidFill>
                      <a:schemeClr val="bg1"/>
                    </a:solidFill>
                    <a:latin typeface="Times New Roman" pitchFamily="18" charset="0"/>
                  </a:rPr>
                  <a:t>37,5</a:t>
                </a:r>
                <a:r>
                  <a:rPr lang="nl-NL" sz="2400" b="1">
                    <a:solidFill>
                      <a:schemeClr val="bg1"/>
                    </a:solidFill>
                    <a:latin typeface="Times New Roman" pitchFamily="18" charset="0"/>
                  </a:rPr>
                  <a:t>º </a:t>
                </a:r>
                <a:r>
                  <a:rPr lang="nl-NL" b="1">
                    <a:solidFill>
                      <a:schemeClr val="bg1"/>
                    </a:solidFill>
                    <a:latin typeface="Times New Roman" pitchFamily="18" charset="0"/>
                  </a:rPr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174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4E45C-20D9-440C-8933-1B5EBC1C08B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nl-NL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Temperatuurregulatie bij koorts</a:t>
            </a:r>
            <a:endParaRPr lang="nl-NL" dirty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5554663" cy="4852988"/>
          </a:xfrm>
        </p:spPr>
        <p:txBody>
          <a:bodyPr/>
          <a:lstStyle/>
          <a:p>
            <a:r>
              <a:rPr lang="nl-NL" sz="2400" b="1" dirty="0" smtClean="0">
                <a:sym typeface="Symbol" pitchFamily="18" charset="2"/>
              </a:rPr>
              <a:t>Gevolg</a:t>
            </a:r>
            <a:r>
              <a:rPr lang="nl-NL" sz="2400" dirty="0" smtClean="0">
                <a:sym typeface="Symbol" pitchFamily="18" charset="2"/>
              </a:rPr>
              <a:t>: warmteproductie opvoeren, warmteafgifte te beperken </a:t>
            </a:r>
            <a:r>
              <a:rPr lang="nl-NL" sz="2400" dirty="0" smtClean="0">
                <a:sym typeface="Wingdings" pitchFamily="2" charset="2"/>
              </a:rPr>
              <a:t></a:t>
            </a:r>
            <a:r>
              <a:rPr lang="nl-NL" sz="2400" dirty="0" smtClean="0">
                <a:sym typeface="Symbol" pitchFamily="18" charset="2"/>
              </a:rPr>
              <a:t>: patiënt krijgt het koud.</a:t>
            </a:r>
          </a:p>
          <a:p>
            <a:r>
              <a:rPr lang="nl-NL" sz="2400" b="1" dirty="0" smtClean="0">
                <a:sym typeface="Symbol" pitchFamily="18" charset="2"/>
              </a:rPr>
              <a:t>Na het bereiken </a:t>
            </a:r>
            <a:r>
              <a:rPr lang="nl-NL" sz="2400" dirty="0" smtClean="0">
                <a:sym typeface="Symbol" pitchFamily="18" charset="2"/>
              </a:rPr>
              <a:t>van het nieuwe setpoint komt warmteafgifte op gang door vaatverwijding en uitstraling  (rode droge huid).</a:t>
            </a:r>
          </a:p>
          <a:p>
            <a:pPr marL="0" indent="0">
              <a:buNone/>
            </a:pPr>
            <a:endParaRPr lang="nl-NL" sz="2400" dirty="0" smtClean="0">
              <a:sym typeface="Symbol" pitchFamily="18" charset="2"/>
            </a:endParaRPr>
          </a:p>
          <a:p>
            <a:r>
              <a:rPr lang="nl-NL" sz="2400" b="1" dirty="0" smtClean="0">
                <a:sym typeface="Symbol" pitchFamily="18" charset="2"/>
              </a:rPr>
              <a:t>Bij einde koorts</a:t>
            </a:r>
            <a:r>
              <a:rPr lang="nl-NL" sz="2400" dirty="0" smtClean="0">
                <a:sym typeface="Symbol" pitchFamily="18" charset="2"/>
              </a:rPr>
              <a:t>: setpoint normaal, verhoogde warmteafgifte door transpiratie </a:t>
            </a:r>
          </a:p>
        </p:txBody>
      </p:sp>
      <p:pic>
        <p:nvPicPr>
          <p:cNvPr id="38917" name="Picture 4" descr="j023213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2938" y="1989138"/>
            <a:ext cx="3414712" cy="3671887"/>
          </a:xfrm>
        </p:spPr>
      </p:pic>
    </p:spTree>
    <p:extLst>
      <p:ext uri="{BB962C8B-B14F-4D97-AF65-F5344CB8AC3E}">
        <p14:creationId xmlns:p14="http://schemas.microsoft.com/office/powerpoint/2010/main" val="3824249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62EEC6-27D4-4D12-929C-8B1911A7F5E2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nl-NL" sz="4000" smtClean="0"/>
              <a:t>Verloop koude rilling</a:t>
            </a:r>
          </a:p>
        </p:txBody>
      </p:sp>
      <p:pic>
        <p:nvPicPr>
          <p:cNvPr id="40964" name="Picture 3" descr="03_04KoudeRilli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413"/>
            <a:ext cx="9144000" cy="5148262"/>
          </a:xfrm>
        </p:spPr>
      </p:pic>
      <p:grpSp>
        <p:nvGrpSpPr>
          <p:cNvPr id="40965" name="Group 11"/>
          <p:cNvGrpSpPr>
            <a:grpSpLocks/>
          </p:cNvGrpSpPr>
          <p:nvPr/>
        </p:nvGrpSpPr>
        <p:grpSpPr bwMode="auto">
          <a:xfrm>
            <a:off x="7092950" y="1773238"/>
            <a:ext cx="803275" cy="419100"/>
            <a:chOff x="2340" y="3555"/>
            <a:chExt cx="506" cy="264"/>
          </a:xfrm>
        </p:grpSpPr>
        <p:sp>
          <p:nvSpPr>
            <p:cNvPr id="40966" name="Rectangle 12"/>
            <p:cNvSpPr>
              <a:spLocks noChangeArrowheads="1"/>
            </p:cNvSpPr>
            <p:nvPr/>
          </p:nvSpPr>
          <p:spPr bwMode="auto">
            <a:xfrm>
              <a:off x="2340" y="3600"/>
              <a:ext cx="273" cy="181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0967" name="Picture 13" descr="druppel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3" y="3555"/>
              <a:ext cx="14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3616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 van de pols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Frequentie:  = aantal polsslagen per </a:t>
            </a:r>
            <a:r>
              <a:rPr lang="nl-NL" sz="2400" dirty="0"/>
              <a:t>minuut </a:t>
            </a:r>
            <a:r>
              <a:rPr lang="nl-NL" sz="2400" dirty="0" smtClean="0"/>
              <a:t>                 Gemiddeld </a:t>
            </a:r>
            <a:r>
              <a:rPr lang="nl-NL" sz="2400" dirty="0"/>
              <a:t>: 72 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/>
              <a:t> </a:t>
            </a:r>
            <a:r>
              <a:rPr lang="nl-NL" sz="2400" dirty="0" smtClean="0"/>
              <a:t>Bradycardie: &lt; 60 </a:t>
            </a:r>
          </a:p>
          <a:p>
            <a:pPr>
              <a:buFontTx/>
              <a:buChar char="-"/>
            </a:pPr>
            <a:r>
              <a:rPr lang="nl-NL" sz="2000" dirty="0" smtClean="0">
                <a:solidFill>
                  <a:srgbClr val="002060"/>
                </a:solidFill>
              </a:rPr>
              <a:t>sporthart, familiair,  </a:t>
            </a:r>
            <a:r>
              <a:rPr lang="nl-NL" sz="2000" dirty="0" err="1" smtClean="0">
                <a:solidFill>
                  <a:srgbClr val="002060"/>
                </a:solidFill>
              </a:rPr>
              <a:t>drukpols</a:t>
            </a:r>
            <a:r>
              <a:rPr lang="nl-NL" sz="2000" dirty="0" smtClean="0">
                <a:solidFill>
                  <a:srgbClr val="002060"/>
                </a:solidFill>
              </a:rPr>
              <a:t>= verhoogde hersendruk </a:t>
            </a:r>
            <a:r>
              <a:rPr lang="nl-NL" sz="1800" dirty="0" smtClean="0">
                <a:solidFill>
                  <a:srgbClr val="002060"/>
                </a:solidFill>
              </a:rPr>
              <a:t>(</a:t>
            </a:r>
            <a:r>
              <a:rPr lang="nl-NL" sz="2000" dirty="0" err="1" smtClean="0">
                <a:solidFill>
                  <a:srgbClr val="002060"/>
                </a:solidFill>
              </a:rPr>
              <a:t>n.vagusprikkeling</a:t>
            </a:r>
            <a:r>
              <a:rPr lang="nl-NL" sz="2000" dirty="0" smtClean="0">
                <a:solidFill>
                  <a:srgbClr val="002060"/>
                </a:solidFill>
              </a:rPr>
              <a:t>), </a:t>
            </a:r>
          </a:p>
          <a:p>
            <a:pPr>
              <a:buFontTx/>
              <a:buChar char="-"/>
            </a:pPr>
            <a:endParaRPr lang="nl-NL" sz="20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nl-NL" sz="2000" dirty="0">
                <a:solidFill>
                  <a:srgbClr val="002060"/>
                </a:solidFill>
              </a:rPr>
              <a:t>icterus , hartblock</a:t>
            </a:r>
          </a:p>
          <a:p>
            <a:pPr>
              <a:buFontTx/>
              <a:buChar char="-"/>
            </a:pPr>
            <a:endParaRPr lang="nl-NL" sz="20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nl-NL" sz="2000" dirty="0" smtClean="0"/>
              <a:t>Tachycardi</a:t>
            </a:r>
            <a:r>
              <a:rPr lang="nl-NL" sz="2000" dirty="0"/>
              <a:t>e : &gt; 100 </a:t>
            </a:r>
          </a:p>
          <a:p>
            <a:pPr>
              <a:buFontTx/>
              <a:buChar char="-"/>
            </a:pPr>
            <a:endParaRPr lang="nl-NL" sz="2000" dirty="0" smtClean="0"/>
          </a:p>
          <a:p>
            <a:pPr>
              <a:buFontTx/>
              <a:buChar char="-"/>
            </a:pPr>
            <a:r>
              <a:rPr lang="nl-NL" sz="2000" dirty="0" smtClean="0">
                <a:solidFill>
                  <a:srgbClr val="002060"/>
                </a:solidFill>
              </a:rPr>
              <a:t>Inspanning </a:t>
            </a:r>
            <a:r>
              <a:rPr lang="nl-NL" sz="2000" dirty="0">
                <a:solidFill>
                  <a:srgbClr val="002060"/>
                </a:solidFill>
              </a:rPr>
              <a:t>, nervositeit, koorts, bloedarmoede, verhoogde schildklierwerking, hartfalen, bloeddrukdaling</a:t>
            </a:r>
          </a:p>
          <a:p>
            <a:pPr>
              <a:buFontTx/>
              <a:buChar char="-"/>
            </a:pPr>
            <a:endParaRPr lang="nl-N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nl-NL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Temperatuurregulatie</a:t>
            </a:r>
            <a:r>
              <a:rPr lang="nl-NL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nl-NL" smtClean="0"/>
              <a:t>De mens = warmbloedig</a:t>
            </a:r>
          </a:p>
          <a:p>
            <a:r>
              <a:rPr lang="nl-NL" smtClean="0"/>
              <a:t> Temperatuur wordt constant gehouden bij wisselende omgevingstemperatuur.</a:t>
            </a:r>
          </a:p>
          <a:p>
            <a:r>
              <a:rPr lang="nl-NL" smtClean="0"/>
              <a:t>Voor het optimaal functioneren</a:t>
            </a:r>
          </a:p>
          <a:p>
            <a:pPr>
              <a:buFontTx/>
              <a:buNone/>
            </a:pPr>
            <a:endParaRPr lang="nl-NL" smtClean="0"/>
          </a:p>
          <a:p>
            <a:pPr>
              <a:buFontTx/>
              <a:buNone/>
            </a:pPr>
            <a:endParaRPr lang="nl-NL" smtClean="0"/>
          </a:p>
          <a:p>
            <a:r>
              <a:rPr lang="nl-NL" smtClean="0"/>
              <a:t>Geldt met name voor kern</a:t>
            </a:r>
          </a:p>
        </p:txBody>
      </p:sp>
    </p:spTree>
    <p:extLst>
      <p:ext uri="{BB962C8B-B14F-4D97-AF65-F5344CB8AC3E}">
        <p14:creationId xmlns:p14="http://schemas.microsoft.com/office/powerpoint/2010/main" val="592026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 van de pols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2. Regulariteit= regelmatig </a:t>
            </a:r>
          </a:p>
          <a:p>
            <a:pPr marL="0" indent="0">
              <a:buNone/>
            </a:pPr>
            <a:r>
              <a:rPr lang="nl-NL" sz="2400" dirty="0" smtClean="0"/>
              <a:t>    Irregulariteit = onregelmatig </a:t>
            </a:r>
          </a:p>
          <a:p>
            <a:pPr marL="0" indent="0">
              <a:buNone/>
            </a:pPr>
            <a:r>
              <a:rPr lang="nl-NL" sz="2400" dirty="0"/>
              <a:t>de tijdsafstanden tussen de </a:t>
            </a:r>
            <a:r>
              <a:rPr lang="nl-NL" sz="2400" dirty="0" smtClean="0"/>
              <a:t>polsslagen </a:t>
            </a:r>
            <a:r>
              <a:rPr lang="nl-NL" sz="2400" dirty="0"/>
              <a:t>dienen hetzelfde te zijn</a:t>
            </a:r>
          </a:p>
          <a:p>
            <a:pPr marL="0" indent="0">
              <a:buNone/>
            </a:pP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13749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 van de pols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3. </a:t>
            </a:r>
            <a:r>
              <a:rPr lang="nl-NL" sz="2400" dirty="0" err="1" smtClean="0"/>
              <a:t>Aequaliteit</a:t>
            </a:r>
            <a:r>
              <a:rPr lang="nl-NL" sz="2400" dirty="0" smtClean="0"/>
              <a:t> (gelijkmatigheid) </a:t>
            </a:r>
            <a:r>
              <a:rPr lang="nl-NL" sz="2400" dirty="0"/>
              <a:t>druk/tik op vinger is bij iedere slag </a:t>
            </a:r>
            <a:r>
              <a:rPr lang="nl-NL" sz="2400" dirty="0" smtClean="0"/>
              <a:t>hetzelfde </a:t>
            </a:r>
          </a:p>
          <a:p>
            <a:pPr marL="0" indent="0">
              <a:buNone/>
            </a:pPr>
            <a:r>
              <a:rPr lang="nl-NL" sz="2400" dirty="0"/>
              <a:t> </a:t>
            </a:r>
            <a:r>
              <a:rPr lang="nl-NL" sz="2400" dirty="0" err="1" smtClean="0"/>
              <a:t>Inaequele</a:t>
            </a:r>
            <a:r>
              <a:rPr lang="nl-NL" sz="2400" dirty="0" smtClean="0"/>
              <a:t> pols = ongelijkmatige pols</a:t>
            </a:r>
          </a:p>
        </p:txBody>
      </p:sp>
    </p:spTree>
    <p:extLst>
      <p:ext uri="{BB962C8B-B14F-4D97-AF65-F5344CB8AC3E}">
        <p14:creationId xmlns:p14="http://schemas.microsoft.com/office/powerpoint/2010/main" val="39067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 van de pols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4.  Spanning van het vat = maat voor bloeddruk </a:t>
            </a:r>
          </a:p>
          <a:p>
            <a:pPr marL="0" indent="0">
              <a:buNone/>
            </a:pPr>
            <a:r>
              <a:rPr lang="nl-NL" sz="2400" dirty="0" smtClean="0"/>
              <a:t>5 .  Heftigheid of polsdruk</a:t>
            </a:r>
          </a:p>
          <a:p>
            <a:pPr marL="0" indent="0">
              <a:buNone/>
            </a:pPr>
            <a:r>
              <a:rPr lang="nl-NL" sz="2400" dirty="0" smtClean="0"/>
              <a:t>6.   Vulling</a:t>
            </a:r>
          </a:p>
          <a:p>
            <a:pPr marL="457200" indent="-457200">
              <a:buFont typeface="+mj-lt"/>
              <a:buAutoNum type="arabicPeriod"/>
            </a:pP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7559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Bloeddruk 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539552" y="3096739"/>
            <a:ext cx="2088232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Regeling bloeddruk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716016" y="1613526"/>
            <a:ext cx="4104456" cy="18154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b="1" dirty="0" smtClean="0">
                <a:solidFill>
                  <a:schemeClr val="tx1"/>
                </a:solidFill>
              </a:rPr>
              <a:t>Neurologisch: </a:t>
            </a:r>
          </a:p>
          <a:p>
            <a:r>
              <a:rPr lang="nl-NL" sz="1600" dirty="0" smtClean="0">
                <a:solidFill>
                  <a:schemeClr val="tx1"/>
                </a:solidFill>
              </a:rPr>
              <a:t>Hartregulatiecentrum: verhoogt/verlaagt de hartslag waardoor de bloeddruk stijgt/daalt</a:t>
            </a:r>
          </a:p>
          <a:p>
            <a:r>
              <a:rPr lang="nl-NL" sz="1600" dirty="0" smtClean="0">
                <a:solidFill>
                  <a:schemeClr val="tx1"/>
                </a:solidFill>
              </a:rPr>
              <a:t>Vasomotorisch : bloedvaten verwijden, vernauwen </a:t>
            </a:r>
            <a:endParaRPr lang="nl-NL" sz="1600" dirty="0">
              <a:solidFill>
                <a:schemeClr val="tx1"/>
              </a:solidFill>
            </a:endParaRPr>
          </a:p>
        </p:txBody>
      </p:sp>
      <p:cxnSp>
        <p:nvCxnSpPr>
          <p:cNvPr id="9" name="Rechte verbindingslijn met pijl 8"/>
          <p:cNvCxnSpPr>
            <a:endCxn id="5" idx="1"/>
          </p:cNvCxnSpPr>
          <p:nvPr/>
        </p:nvCxnSpPr>
        <p:spPr>
          <a:xfrm flipV="1">
            <a:off x="2843808" y="2521263"/>
            <a:ext cx="1872208" cy="992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2699792" y="3528787"/>
            <a:ext cx="1849164" cy="1531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al 12"/>
          <p:cNvSpPr/>
          <p:nvPr/>
        </p:nvSpPr>
        <p:spPr>
          <a:xfrm>
            <a:off x="4763080" y="3850530"/>
            <a:ext cx="4057392" cy="242049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Hormonaal:</a:t>
            </a:r>
          </a:p>
          <a:p>
            <a:pPr algn="ctr"/>
            <a:r>
              <a:rPr lang="nl-NL" dirty="0" err="1" smtClean="0">
                <a:solidFill>
                  <a:schemeClr val="tx1"/>
                </a:solidFill>
              </a:rPr>
              <a:t>Aldosteron</a:t>
            </a:r>
            <a:r>
              <a:rPr lang="nl-NL" dirty="0" smtClean="0">
                <a:solidFill>
                  <a:schemeClr val="tx1"/>
                </a:solidFill>
              </a:rPr>
              <a:t>: meer natrium in bloed </a:t>
            </a:r>
            <a:r>
              <a:rPr lang="nl-NL" dirty="0" smtClean="0">
                <a:solidFill>
                  <a:schemeClr val="tx1"/>
                </a:solidFill>
                <a:sym typeface="Wingdings" pitchFamily="2" charset="2"/>
              </a:rPr>
              <a:t> meer water  meer druk </a:t>
            </a:r>
          </a:p>
          <a:p>
            <a:pPr algn="ctr"/>
            <a:r>
              <a:rPr lang="nl-NL" dirty="0" smtClean="0">
                <a:solidFill>
                  <a:schemeClr val="tx1"/>
                </a:solidFill>
                <a:sym typeface="Wingdings" pitchFamily="2" charset="2"/>
              </a:rPr>
              <a:t>ADH: meer water teruggewonnen door nieren meer druk 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Hypertensie/Hypotensie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“Normaal” 120/70 mm Hg </a:t>
            </a:r>
          </a:p>
          <a:p>
            <a:endParaRPr lang="nl-NL" dirty="0"/>
          </a:p>
          <a:p>
            <a:r>
              <a:rPr lang="nl-NL" dirty="0" smtClean="0"/>
              <a:t>Te hoge bloeddruk: schade aan vaatwand, hartfalen, hersenbloeding, nierfalen</a:t>
            </a:r>
          </a:p>
          <a:p>
            <a:endParaRPr lang="nl-NL" dirty="0"/>
          </a:p>
          <a:p>
            <a:r>
              <a:rPr lang="nl-NL" dirty="0" smtClean="0"/>
              <a:t>Te lage bloeddruk: flauwvallen, shock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53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ademhaling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Normaal ademfrequentie: 15X minuut in rust</a:t>
            </a:r>
          </a:p>
          <a:p>
            <a:pPr eaLnBrk="1" hangingPunct="1"/>
            <a:r>
              <a:rPr lang="nl-NL" dirty="0" smtClean="0"/>
              <a:t>Bradypnoe: te lage frequentie </a:t>
            </a:r>
          </a:p>
          <a:p>
            <a:pPr eaLnBrk="1" hangingPunct="1"/>
            <a:r>
              <a:rPr lang="nl-NL" dirty="0" err="1" smtClean="0"/>
              <a:t>Tachypnoe</a:t>
            </a:r>
            <a:r>
              <a:rPr lang="nl-NL" dirty="0" smtClean="0"/>
              <a:t>: te hoge frequentie </a:t>
            </a:r>
          </a:p>
          <a:p>
            <a:pPr eaLnBrk="1" hangingPunct="1"/>
            <a:r>
              <a:rPr lang="nl-NL" dirty="0" err="1" smtClean="0"/>
              <a:t>Hyperpnoe</a:t>
            </a:r>
            <a:r>
              <a:rPr lang="nl-NL" dirty="0" smtClean="0"/>
              <a:t>: te diepe ademhaling ( te grote luchtverplaatsing) </a:t>
            </a:r>
          </a:p>
          <a:p>
            <a:pPr eaLnBrk="1" hangingPunct="1"/>
            <a:r>
              <a:rPr lang="nl-NL" dirty="0" err="1" smtClean="0"/>
              <a:t>Hypopneu</a:t>
            </a:r>
            <a:r>
              <a:rPr lang="nl-NL" dirty="0" smtClean="0"/>
              <a:t>: oppervlakkige ademhaling</a:t>
            </a:r>
          </a:p>
        </p:txBody>
      </p:sp>
    </p:spTree>
    <p:extLst>
      <p:ext uri="{BB962C8B-B14F-4D97-AF65-F5344CB8AC3E}">
        <p14:creationId xmlns:p14="http://schemas.microsoft.com/office/powerpoint/2010/main" val="2117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Afwijkende ademhalingstype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Cheyne-stokes-ademhaling: afwisseling van apnoe ( geen ademhaling) via hypopnoe naar hyperpnoe, naar hypopnoe, naar apnoe </a:t>
            </a:r>
          </a:p>
          <a:p>
            <a:pPr eaLnBrk="1" hangingPunct="1">
              <a:buFont typeface="Arial" charset="0"/>
              <a:buNone/>
            </a:pPr>
            <a:r>
              <a:rPr lang="nl-NL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38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Cheyne-strokes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500188"/>
            <a:ext cx="7369175" cy="4900612"/>
          </a:xfrm>
          <a:noFill/>
        </p:spPr>
      </p:pic>
    </p:spTree>
    <p:extLst>
      <p:ext uri="{BB962C8B-B14F-4D97-AF65-F5344CB8AC3E}">
        <p14:creationId xmlns:p14="http://schemas.microsoft.com/office/powerpoint/2010/main" val="19742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Cheyne-stokes</a:t>
            </a:r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Dit patroon van ademhalen wordt gezien bij patiënten met herseninfarcten, hoofdverwondingen of hersentumoren. </a:t>
            </a:r>
          </a:p>
          <a:p>
            <a:pPr eaLnBrk="1" hangingPunct="1"/>
            <a:r>
              <a:rPr lang="nl-NL" smtClean="0"/>
              <a:t>Bij het stervensproces komt het vaak voor.</a:t>
            </a:r>
          </a:p>
        </p:txBody>
      </p:sp>
    </p:spTree>
    <p:extLst>
      <p:ext uri="{BB962C8B-B14F-4D97-AF65-F5344CB8AC3E}">
        <p14:creationId xmlns:p14="http://schemas.microsoft.com/office/powerpoint/2010/main" val="39638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Kussmaul-ademhaling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Een </a:t>
            </a:r>
            <a:r>
              <a:rPr lang="nl-NL" i="1" smtClean="0"/>
              <a:t>kussmaul</a:t>
            </a:r>
            <a:r>
              <a:rPr lang="nl-NL" smtClean="0"/>
              <a:t> ademhaling is een zeer diepe ononderbroken ademhaling.</a:t>
            </a:r>
          </a:p>
          <a:p>
            <a:pPr eaLnBrk="1" hangingPunct="1"/>
            <a:r>
              <a:rPr lang="nl-NL" smtClean="0"/>
              <a:t>Verzuring van het lichaam </a:t>
            </a:r>
          </a:p>
          <a:p>
            <a:pPr eaLnBrk="1" hangingPunct="1"/>
            <a:r>
              <a:rPr lang="nl-NL" smtClean="0"/>
              <a:t>Vooral bij ontregelde diabetes, maar ook nierfalen </a:t>
            </a:r>
          </a:p>
        </p:txBody>
      </p:sp>
    </p:spTree>
    <p:extLst>
      <p:ext uri="{BB962C8B-B14F-4D97-AF65-F5344CB8AC3E}">
        <p14:creationId xmlns:p14="http://schemas.microsoft.com/office/powerpoint/2010/main" val="34039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642199-2818-4934-8F87-F80B175B8E1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nl-NL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Temperatuurregulatie</a:t>
            </a:r>
            <a:endParaRPr lang="en-US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nl-NL" smtClean="0"/>
              <a:t>Koude zintuigen en warmte zintuigen bevinden zich in lederhuid en onderhuidbindweefsel</a:t>
            </a:r>
          </a:p>
          <a:p>
            <a:endParaRPr lang="nl-NL" smtClean="0"/>
          </a:p>
          <a:p>
            <a:r>
              <a:rPr lang="nl-NL" smtClean="0"/>
              <a:t>Pijnervaring bij &gt; 45</a:t>
            </a:r>
            <a:r>
              <a:rPr lang="nl-NL" smtClean="0">
                <a:cs typeface="Arial" charset="0"/>
              </a:rPr>
              <a:t>º C of bij &lt; 0º C</a:t>
            </a:r>
          </a:p>
        </p:txBody>
      </p:sp>
    </p:spTree>
    <p:extLst>
      <p:ext uri="{BB962C8B-B14F-4D97-AF65-F5344CB8AC3E}">
        <p14:creationId xmlns:p14="http://schemas.microsoft.com/office/powerpoint/2010/main" val="2866486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Kussmaul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9063" y="1600200"/>
            <a:ext cx="63658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2269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Saturatie: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hoeveelheid zuurstof dia aan het hemoglobine in de slagaders gebonden is.</a:t>
            </a:r>
          </a:p>
          <a:p>
            <a:r>
              <a:rPr lang="nl-NL" dirty="0" smtClean="0"/>
              <a:t>Zuurstofrijke bloedcellen zijn roder dan zuurstofarme: verschil wordt waargenomen </a:t>
            </a:r>
            <a:r>
              <a:rPr lang="nl-NL" smtClean="0"/>
              <a:t>door saturatiemeter 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67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285BB-9EB5-4657-8CC4-7A0698B16CB2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11267" name="Picture 11" descr="lichaamwarmtebe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1003300"/>
            <a:ext cx="508000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nl-NL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Temperatuurzones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600200"/>
            <a:ext cx="4244975" cy="3413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2400" dirty="0" smtClean="0"/>
              <a:t>Kerntemperatuur (centrale) en schiltemperatuur (perifere)</a:t>
            </a:r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endParaRPr lang="nl-NL" sz="2400" dirty="0" smtClean="0"/>
          </a:p>
          <a:p>
            <a:pPr>
              <a:lnSpc>
                <a:spcPct val="90000"/>
              </a:lnSpc>
            </a:pPr>
            <a:r>
              <a:rPr lang="nl-NL" sz="2400" dirty="0" smtClean="0"/>
              <a:t>A: tijdens rust of koude</a:t>
            </a:r>
          </a:p>
          <a:p>
            <a:pPr>
              <a:lnSpc>
                <a:spcPct val="90000"/>
              </a:lnSpc>
            </a:pPr>
            <a:r>
              <a:rPr lang="nl-NL" sz="2400" dirty="0" smtClean="0"/>
              <a:t>B: tijdens inspanning of 	warmte</a:t>
            </a:r>
          </a:p>
        </p:txBody>
      </p:sp>
    </p:spTree>
    <p:extLst>
      <p:ext uri="{BB962C8B-B14F-4D97-AF65-F5344CB8AC3E}">
        <p14:creationId xmlns:p14="http://schemas.microsoft.com/office/powerpoint/2010/main" val="1044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49D64-BE12-4ACA-B301-F1121BA5707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r>
              <a:rPr lang="nl-NL" smtClean="0"/>
              <a:t>Kerntemperatuur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08050"/>
            <a:ext cx="8435975" cy="5218113"/>
          </a:xfrm>
        </p:spPr>
        <p:txBody>
          <a:bodyPr/>
          <a:lstStyle/>
          <a:p>
            <a:r>
              <a:rPr lang="nl-NL" dirty="0" smtClean="0"/>
              <a:t>Kerntemperatuur:   normaal 37,2 </a:t>
            </a:r>
            <a:r>
              <a:rPr lang="en-US" dirty="0" smtClean="0">
                <a:cs typeface="Times New Roman" pitchFamily="18" charset="0"/>
              </a:rPr>
              <a:t>°C (± 0,5°C) = </a:t>
            </a:r>
            <a:r>
              <a:rPr lang="en-US" dirty="0" err="1" smtClean="0">
                <a:cs typeface="Times New Roman" pitchFamily="18" charset="0"/>
              </a:rPr>
              <a:t>instelpunt</a:t>
            </a:r>
            <a:endParaRPr lang="nl-NL" dirty="0" smtClean="0"/>
          </a:p>
          <a:p>
            <a:r>
              <a:rPr lang="nl-NL" dirty="0" smtClean="0"/>
              <a:t>Dag-en-nachtritme. </a:t>
            </a:r>
            <a:r>
              <a:rPr lang="nl-NL" sz="2800" dirty="0" smtClean="0"/>
              <a:t>Ochtend (3 uur) laag en de vooravond (17 uur) hoog (0,5 tot max. 1 º C verschil)</a:t>
            </a:r>
          </a:p>
          <a:p>
            <a:endParaRPr lang="nl-NL" sz="2800" dirty="0" smtClean="0"/>
          </a:p>
          <a:p>
            <a:r>
              <a:rPr lang="nl-NL" dirty="0" smtClean="0"/>
              <a:t>Menstruele cyclus, </a:t>
            </a:r>
            <a:r>
              <a:rPr lang="nl-NL" sz="2800" dirty="0" smtClean="0"/>
              <a:t>na ovulatie ca. +0,5 </a:t>
            </a:r>
            <a:r>
              <a:rPr lang="nl-NL" dirty="0" smtClean="0"/>
              <a:t>º</a:t>
            </a:r>
            <a:r>
              <a:rPr lang="nl-NL" sz="4000" dirty="0" smtClean="0"/>
              <a:t> </a:t>
            </a:r>
            <a:r>
              <a:rPr lang="nl-NL" sz="2800" dirty="0" smtClean="0"/>
              <a:t>C </a:t>
            </a:r>
          </a:p>
          <a:p>
            <a:r>
              <a:rPr lang="nl-NL" dirty="0" smtClean="0"/>
              <a:t>Lichamelijke inspanning </a:t>
            </a:r>
            <a:r>
              <a:rPr lang="nl-NL" sz="2800" dirty="0" smtClean="0"/>
              <a:t>(+ 1 - 2 º C)</a:t>
            </a:r>
          </a:p>
        </p:txBody>
      </p:sp>
    </p:spTree>
    <p:extLst>
      <p:ext uri="{BB962C8B-B14F-4D97-AF65-F5344CB8AC3E}">
        <p14:creationId xmlns:p14="http://schemas.microsoft.com/office/powerpoint/2010/main" val="2450951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0DA13B-4650-4D05-A659-A7DD59762BC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nl-NL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Temperatuurregulatie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nl-NL" smtClean="0">
                <a:cs typeface="Times New Roman" pitchFamily="18" charset="0"/>
              </a:rPr>
              <a:t>Schil : huid, onderhuids bindweefsel, oppervlakkige spieren en bij extreme kou de hele extremiteit</a:t>
            </a:r>
          </a:p>
          <a:p>
            <a:r>
              <a:rPr lang="nl-NL" smtClean="0">
                <a:cs typeface="Times New Roman" pitchFamily="18" charset="0"/>
              </a:rPr>
              <a:t>Schiltemperatuur is  afhankelijk van de omgevingstemperatuur</a:t>
            </a:r>
          </a:p>
          <a:p>
            <a:endParaRPr lang="nl-NL" smtClean="0">
              <a:cs typeface="Times New Roman" pitchFamily="18" charset="0"/>
            </a:endParaRPr>
          </a:p>
          <a:p>
            <a:r>
              <a:rPr lang="nl-NL" u="sng" smtClean="0">
                <a:cs typeface="Times New Roman" pitchFamily="18" charset="0"/>
              </a:rPr>
              <a:t>Romp en hersenen</a:t>
            </a:r>
            <a:r>
              <a:rPr lang="nl-NL" smtClean="0">
                <a:cs typeface="Times New Roman" pitchFamily="18" charset="0"/>
              </a:rPr>
              <a:t> horen altijd tot de kern </a:t>
            </a:r>
          </a:p>
          <a:p>
            <a:pPr>
              <a:buFontTx/>
              <a:buNone/>
            </a:pPr>
            <a:endParaRPr lang="nl-NL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00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27E076-F08A-4BB1-B7AA-D41DA3231F5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>
              <a:defRPr/>
            </a:pPr>
            <a:r>
              <a:rPr lang="nl-NL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Temperatuurregulatie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268413"/>
            <a:ext cx="8229600" cy="4608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dirty="0" smtClean="0"/>
              <a:t>Warmte uitwisseling met de omgeving vindt plaats door:</a:t>
            </a:r>
          </a:p>
          <a:p>
            <a:pPr lvl="1">
              <a:lnSpc>
                <a:spcPct val="90000"/>
              </a:lnSpc>
            </a:pPr>
            <a:r>
              <a:rPr lang="nl-NL" dirty="0" smtClean="0"/>
              <a:t> (straling)</a:t>
            </a:r>
          </a:p>
          <a:p>
            <a:pPr lvl="1">
              <a:lnSpc>
                <a:spcPct val="90000"/>
              </a:lnSpc>
            </a:pPr>
            <a:endParaRPr lang="nl-NL" dirty="0" smtClean="0"/>
          </a:p>
          <a:p>
            <a:pPr lvl="1">
              <a:lnSpc>
                <a:spcPct val="90000"/>
              </a:lnSpc>
            </a:pPr>
            <a:r>
              <a:rPr lang="nl-NL" dirty="0" smtClean="0"/>
              <a:t> (geleiding)</a:t>
            </a:r>
          </a:p>
          <a:p>
            <a:pPr lvl="1">
              <a:lnSpc>
                <a:spcPct val="90000"/>
              </a:lnSpc>
            </a:pPr>
            <a:endParaRPr lang="nl-NL" dirty="0" smtClean="0"/>
          </a:p>
          <a:p>
            <a:pPr lvl="1">
              <a:lnSpc>
                <a:spcPct val="90000"/>
              </a:lnSpc>
            </a:pPr>
            <a:r>
              <a:rPr lang="nl-NL" dirty="0" smtClean="0"/>
              <a:t>(stroming)</a:t>
            </a:r>
          </a:p>
          <a:p>
            <a:pPr lvl="1">
              <a:lnSpc>
                <a:spcPct val="90000"/>
              </a:lnSpc>
            </a:pPr>
            <a:endParaRPr lang="nl-NL" dirty="0" smtClean="0"/>
          </a:p>
          <a:p>
            <a:pPr lvl="1">
              <a:lnSpc>
                <a:spcPct val="90000"/>
              </a:lnSpc>
            </a:pPr>
            <a:r>
              <a:rPr lang="nl-NL" dirty="0" smtClean="0"/>
              <a:t>(verdamping)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nl-NL" dirty="0" smtClean="0"/>
          </a:p>
        </p:txBody>
      </p:sp>
      <p:grpSp>
        <p:nvGrpSpPr>
          <p:cNvPr id="17413" name="Group 22"/>
          <p:cNvGrpSpPr>
            <a:grpSpLocks/>
          </p:cNvGrpSpPr>
          <p:nvPr/>
        </p:nvGrpSpPr>
        <p:grpSpPr bwMode="auto">
          <a:xfrm>
            <a:off x="5435600" y="2276475"/>
            <a:ext cx="1584325" cy="311150"/>
            <a:chOff x="3424" y="1434"/>
            <a:chExt cx="998" cy="196"/>
          </a:xfrm>
        </p:grpSpPr>
        <p:sp>
          <p:nvSpPr>
            <p:cNvPr id="17424" name="Rectangle 4"/>
            <p:cNvSpPr>
              <a:spLocks noChangeArrowheads="1"/>
            </p:cNvSpPr>
            <p:nvPr/>
          </p:nvSpPr>
          <p:spPr bwMode="auto">
            <a:xfrm>
              <a:off x="3424" y="1434"/>
              <a:ext cx="325" cy="181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Rectangle 5"/>
            <p:cNvSpPr>
              <a:spLocks noChangeArrowheads="1"/>
            </p:cNvSpPr>
            <p:nvPr/>
          </p:nvSpPr>
          <p:spPr bwMode="auto">
            <a:xfrm>
              <a:off x="4097" y="1434"/>
              <a:ext cx="325" cy="18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Text Box 7"/>
            <p:cNvSpPr txBox="1">
              <a:spLocks noChangeArrowheads="1"/>
            </p:cNvSpPr>
            <p:nvPr/>
          </p:nvSpPr>
          <p:spPr bwMode="auto">
            <a:xfrm>
              <a:off x="3734" y="1434"/>
              <a:ext cx="37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30000"/>
                </a:lnSpc>
              </a:pPr>
              <a:r>
                <a:rPr lang="nl-NL" sz="2400">
                  <a:latin typeface="Times New Roman" pitchFamily="18" charset="0"/>
                </a:rPr>
                <a:t>~ ~</a:t>
              </a:r>
            </a:p>
            <a:p>
              <a:pPr>
                <a:lnSpc>
                  <a:spcPct val="30000"/>
                </a:lnSpc>
              </a:pPr>
              <a:r>
                <a:rPr lang="nl-NL" sz="2400">
                  <a:latin typeface="Times New Roman" pitchFamily="18" charset="0"/>
                </a:rPr>
                <a:t>~ ~</a:t>
              </a:r>
            </a:p>
          </p:txBody>
        </p:sp>
      </p:grpSp>
      <p:grpSp>
        <p:nvGrpSpPr>
          <p:cNvPr id="17414" name="Group 19"/>
          <p:cNvGrpSpPr>
            <a:grpSpLocks/>
          </p:cNvGrpSpPr>
          <p:nvPr/>
        </p:nvGrpSpPr>
        <p:grpSpPr bwMode="auto">
          <a:xfrm>
            <a:off x="5435600" y="3284538"/>
            <a:ext cx="1008063" cy="287337"/>
            <a:chOff x="3424" y="1979"/>
            <a:chExt cx="545" cy="181"/>
          </a:xfrm>
        </p:grpSpPr>
        <p:sp>
          <p:nvSpPr>
            <p:cNvPr id="17422" name="Rectangle 6"/>
            <p:cNvSpPr>
              <a:spLocks noChangeArrowheads="1"/>
            </p:cNvSpPr>
            <p:nvPr/>
          </p:nvSpPr>
          <p:spPr bwMode="auto">
            <a:xfrm>
              <a:off x="3424" y="1979"/>
              <a:ext cx="273" cy="181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Rectangle 8"/>
            <p:cNvSpPr>
              <a:spLocks noChangeArrowheads="1"/>
            </p:cNvSpPr>
            <p:nvPr/>
          </p:nvSpPr>
          <p:spPr bwMode="auto">
            <a:xfrm>
              <a:off x="3696" y="1979"/>
              <a:ext cx="273" cy="18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5" name="Group 20"/>
          <p:cNvGrpSpPr>
            <a:grpSpLocks/>
          </p:cNvGrpSpPr>
          <p:nvPr/>
        </p:nvGrpSpPr>
        <p:grpSpPr bwMode="auto">
          <a:xfrm>
            <a:off x="5435600" y="4294188"/>
            <a:ext cx="865188" cy="287337"/>
            <a:chOff x="3424" y="2297"/>
            <a:chExt cx="453" cy="181"/>
          </a:xfrm>
        </p:grpSpPr>
        <p:sp>
          <p:nvSpPr>
            <p:cNvPr id="17419" name="Rectangle 9"/>
            <p:cNvSpPr>
              <a:spLocks noChangeArrowheads="1"/>
            </p:cNvSpPr>
            <p:nvPr/>
          </p:nvSpPr>
          <p:spPr bwMode="auto">
            <a:xfrm>
              <a:off x="3424" y="2297"/>
              <a:ext cx="273" cy="181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Line 10"/>
            <p:cNvSpPr>
              <a:spLocks noChangeShapeType="1"/>
            </p:cNvSpPr>
            <p:nvPr/>
          </p:nvSpPr>
          <p:spPr bwMode="auto">
            <a:xfrm flipV="1">
              <a:off x="3787" y="2297"/>
              <a:ext cx="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21" name="Line 11"/>
            <p:cNvSpPr>
              <a:spLocks noChangeShapeType="1"/>
            </p:cNvSpPr>
            <p:nvPr/>
          </p:nvSpPr>
          <p:spPr bwMode="auto">
            <a:xfrm flipV="1">
              <a:off x="3877" y="2297"/>
              <a:ext cx="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7416" name="Group 21"/>
          <p:cNvGrpSpPr>
            <a:grpSpLocks/>
          </p:cNvGrpSpPr>
          <p:nvPr/>
        </p:nvGrpSpPr>
        <p:grpSpPr bwMode="auto">
          <a:xfrm>
            <a:off x="5435600" y="5097463"/>
            <a:ext cx="936625" cy="419100"/>
            <a:chOff x="3424" y="2569"/>
            <a:chExt cx="506" cy="264"/>
          </a:xfrm>
        </p:grpSpPr>
        <p:sp>
          <p:nvSpPr>
            <p:cNvPr id="17417" name="Rectangle 12"/>
            <p:cNvSpPr>
              <a:spLocks noChangeArrowheads="1"/>
            </p:cNvSpPr>
            <p:nvPr/>
          </p:nvSpPr>
          <p:spPr bwMode="auto">
            <a:xfrm>
              <a:off x="3424" y="2614"/>
              <a:ext cx="273" cy="181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18" name="Picture 13" descr="druppe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2569"/>
              <a:ext cx="14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9242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F27AB9-F790-4F04-A8E0-B1FFDFAFD2A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>
              <a:defRPr/>
            </a:pPr>
            <a:r>
              <a:rPr lang="nl-NL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Temperatuurregulatie</a:t>
            </a:r>
            <a:r>
              <a:rPr lang="nl-NL"/>
              <a:t> 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25538"/>
            <a:ext cx="5256213" cy="5073650"/>
          </a:xfrm>
        </p:spPr>
        <p:txBody>
          <a:bodyPr/>
          <a:lstStyle/>
          <a:p>
            <a:r>
              <a:rPr lang="nl-NL" sz="2800" dirty="0" smtClean="0"/>
              <a:t>Bij koude</a:t>
            </a:r>
          </a:p>
          <a:p>
            <a:pPr lvl="1"/>
            <a:r>
              <a:rPr lang="nl-NL" sz="2400" dirty="0" smtClean="0"/>
              <a:t>prikkels uit koude sensoren in de huid.</a:t>
            </a:r>
          </a:p>
          <a:p>
            <a:pPr lvl="1">
              <a:buFontTx/>
              <a:buNone/>
            </a:pPr>
            <a:endParaRPr lang="nl-NL" sz="2400" dirty="0" smtClean="0"/>
          </a:p>
          <a:p>
            <a:pPr lvl="1"/>
            <a:r>
              <a:rPr lang="nl-NL" sz="2400" dirty="0" smtClean="0">
                <a:sym typeface="Symbol" pitchFamily="18" charset="2"/>
              </a:rPr>
              <a:t>sensoren in </a:t>
            </a:r>
            <a:r>
              <a:rPr lang="nl-NL" sz="2400" dirty="0" err="1" smtClean="0">
                <a:sym typeface="Symbol" pitchFamily="18" charset="2"/>
              </a:rPr>
              <a:t>koudecentrum</a:t>
            </a:r>
            <a:r>
              <a:rPr lang="nl-NL" sz="2400" dirty="0" smtClean="0">
                <a:sym typeface="Symbol" pitchFamily="18" charset="2"/>
              </a:rPr>
              <a:t> in de hypothalamus -&gt; </a:t>
            </a:r>
          </a:p>
          <a:p>
            <a:pPr marL="457200" lvl="1" indent="0">
              <a:buNone/>
            </a:pPr>
            <a:r>
              <a:rPr lang="nl-NL" sz="2400" dirty="0" err="1" smtClean="0">
                <a:sym typeface="Symbol" pitchFamily="18" charset="2"/>
              </a:rPr>
              <a:t>warmteproducerende</a:t>
            </a:r>
            <a:r>
              <a:rPr lang="nl-NL" sz="2400" dirty="0" smtClean="0">
                <a:sym typeface="Symbol" pitchFamily="18" charset="2"/>
              </a:rPr>
              <a:t> processen en remming warmteafgifte.</a:t>
            </a:r>
          </a:p>
          <a:p>
            <a:pPr lvl="1"/>
            <a:endParaRPr lang="nl-NL" sz="2400" dirty="0" smtClean="0">
              <a:sym typeface="Symbol" pitchFamily="18" charset="2"/>
            </a:endParaRPr>
          </a:p>
        </p:txBody>
      </p:sp>
      <p:pic>
        <p:nvPicPr>
          <p:cNvPr id="25606" name="Picture 7" descr="Hypothala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25538"/>
            <a:ext cx="40671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731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FEE76-C852-48A1-9FA9-0BFD523AFFC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>
              <a:defRPr/>
            </a:pPr>
            <a:r>
              <a:rPr 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Temperatuurregulatie bij koude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765175"/>
            <a:ext cx="5616575" cy="5329238"/>
          </a:xfrm>
        </p:spPr>
        <p:txBody>
          <a:bodyPr/>
          <a:lstStyle/>
          <a:p>
            <a:r>
              <a:rPr lang="nl-NL" dirty="0" smtClean="0"/>
              <a:t>hersenschors:</a:t>
            </a:r>
          </a:p>
          <a:p>
            <a:pPr lvl="1"/>
            <a:r>
              <a:rPr lang="nl-NL" dirty="0" smtClean="0">
                <a:sym typeface="Symbol" pitchFamily="18" charset="2"/>
              </a:rPr>
              <a:t>. </a:t>
            </a:r>
            <a:r>
              <a:rPr lang="nl-NL" dirty="0" err="1" smtClean="0">
                <a:sym typeface="Symbol" pitchFamily="18" charset="2"/>
              </a:rPr>
              <a:t>koudegevoel</a:t>
            </a:r>
            <a:r>
              <a:rPr lang="nl-NL" dirty="0" smtClean="0">
                <a:sym typeface="Symbol" pitchFamily="18" charset="2"/>
              </a:rPr>
              <a:t>;</a:t>
            </a:r>
          </a:p>
          <a:p>
            <a:pPr lvl="2"/>
            <a:r>
              <a:rPr lang="nl-NL" dirty="0" smtClean="0">
                <a:sym typeface="Symbol" pitchFamily="18" charset="2"/>
              </a:rPr>
              <a:t> warmer kleden</a:t>
            </a:r>
          </a:p>
          <a:p>
            <a:pPr lvl="2"/>
            <a:r>
              <a:rPr lang="nl-NL" dirty="0" smtClean="0">
                <a:sym typeface="Symbol" pitchFamily="18" charset="2"/>
              </a:rPr>
              <a:t> verwarming hoger</a:t>
            </a:r>
          </a:p>
          <a:p>
            <a:pPr lvl="2"/>
            <a:r>
              <a:rPr lang="nl-NL" dirty="0" smtClean="0">
                <a:sym typeface="Symbol" pitchFamily="18" charset="2"/>
              </a:rPr>
              <a:t> klein maken</a:t>
            </a:r>
          </a:p>
          <a:p>
            <a:r>
              <a:rPr lang="nl-NL" dirty="0" smtClean="0">
                <a:sym typeface="Symbol" pitchFamily="18" charset="2"/>
              </a:rPr>
              <a:t>hypothalamus</a:t>
            </a:r>
          </a:p>
          <a:p>
            <a:pPr lvl="1"/>
            <a:r>
              <a:rPr lang="nl-NL" dirty="0" smtClean="0">
                <a:sym typeface="Symbol" pitchFamily="18" charset="2"/>
              </a:rPr>
              <a:t>prikkeling van spieren;</a:t>
            </a:r>
          </a:p>
          <a:p>
            <a:pPr lvl="2"/>
            <a:r>
              <a:rPr lang="nl-NL" dirty="0" smtClean="0">
                <a:sym typeface="Symbol" pitchFamily="18" charset="2"/>
              </a:rPr>
              <a:t>rillen</a:t>
            </a:r>
          </a:p>
          <a:p>
            <a:pPr lvl="2"/>
            <a:r>
              <a:rPr lang="nl-NL" dirty="0" smtClean="0">
                <a:sym typeface="Symbol" pitchFamily="18" charset="2"/>
              </a:rPr>
              <a:t>klappertanden</a:t>
            </a:r>
          </a:p>
        </p:txBody>
      </p:sp>
      <p:grpSp>
        <p:nvGrpSpPr>
          <p:cNvPr id="26633" name="Groep 9"/>
          <p:cNvGrpSpPr>
            <a:grpSpLocks/>
          </p:cNvGrpSpPr>
          <p:nvPr/>
        </p:nvGrpSpPr>
        <p:grpSpPr bwMode="auto">
          <a:xfrm>
            <a:off x="5651500" y="1341438"/>
            <a:ext cx="2428875" cy="2428875"/>
            <a:chOff x="5000628" y="2214554"/>
            <a:chExt cx="2428860" cy="2428860"/>
          </a:xfrm>
        </p:grpSpPr>
        <p:pic>
          <p:nvPicPr>
            <p:cNvPr id="26634" name="Picture 2" descr="http://www.m-cep.nl/images/thermostaa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28" y="2214554"/>
              <a:ext cx="2428860" cy="2428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5" name="Arc 8"/>
            <p:cNvSpPr>
              <a:spLocks/>
            </p:cNvSpPr>
            <p:nvPr/>
          </p:nvSpPr>
          <p:spPr bwMode="auto">
            <a:xfrm flipH="1">
              <a:off x="5500694" y="2428868"/>
              <a:ext cx="936625" cy="287337"/>
            </a:xfrm>
            <a:custGeom>
              <a:avLst/>
              <a:gdLst>
                <a:gd name="T0" fmla="*/ 0 w 21600"/>
                <a:gd name="T1" fmla="*/ 0 h 21600"/>
                <a:gd name="T2" fmla="*/ 40614185 w 21600"/>
                <a:gd name="T3" fmla="*/ 3822340 h 21600"/>
                <a:gd name="T4" fmla="*/ 0 w 21600"/>
                <a:gd name="T5" fmla="*/ 382234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445081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1012</Words>
  <Application>Microsoft Office PowerPoint</Application>
  <PresentationFormat>Diavoorstelling (4:3)</PresentationFormat>
  <Paragraphs>201</Paragraphs>
  <Slides>31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2" baseType="lpstr">
      <vt:lpstr>Kantoorthema</vt:lpstr>
      <vt:lpstr>Vitale functies 1 </vt:lpstr>
      <vt:lpstr>Temperatuurregulatie </vt:lpstr>
      <vt:lpstr>Temperatuurregulatie</vt:lpstr>
      <vt:lpstr>Temperatuurzones</vt:lpstr>
      <vt:lpstr>Kerntemperatuur</vt:lpstr>
      <vt:lpstr>Temperatuurregulatie</vt:lpstr>
      <vt:lpstr>Temperatuurregulatie</vt:lpstr>
      <vt:lpstr>Temperatuurregulatie  </vt:lpstr>
      <vt:lpstr>Temperatuurregulatie bij koude</vt:lpstr>
      <vt:lpstr>Temperatuurregulatie bij koude</vt:lpstr>
      <vt:lpstr>Temperatuurregulatie bij warmte</vt:lpstr>
      <vt:lpstr>temperatuur</vt:lpstr>
      <vt:lpstr>Betekenis koorts</vt:lpstr>
      <vt:lpstr>Betekenis koorts 2</vt:lpstr>
      <vt:lpstr>Koorts</vt:lpstr>
      <vt:lpstr>Verhoging instelpunt</vt:lpstr>
      <vt:lpstr>Temperatuurregulatie bij koorts</vt:lpstr>
      <vt:lpstr>Verloop koude rilling</vt:lpstr>
      <vt:lpstr>Kenmerken van de pols</vt:lpstr>
      <vt:lpstr>Kenmerken van de pols</vt:lpstr>
      <vt:lpstr>Kenmerken van de pols</vt:lpstr>
      <vt:lpstr>Kenmerken van de pols</vt:lpstr>
      <vt:lpstr>Bloeddruk </vt:lpstr>
      <vt:lpstr>Hypertensie/Hypotensie  </vt:lpstr>
      <vt:lpstr>ademhaling</vt:lpstr>
      <vt:lpstr>Afwijkende ademhalingstype</vt:lpstr>
      <vt:lpstr>Cheyne-strokes</vt:lpstr>
      <vt:lpstr>Cheyne-stokes</vt:lpstr>
      <vt:lpstr>Kussmaul-ademhaling</vt:lpstr>
      <vt:lpstr>Kussmaul</vt:lpstr>
      <vt:lpstr>Saturatie:  </vt:lpstr>
    </vt:vector>
  </TitlesOfParts>
  <Company>ROC Mondriaan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Vitale functies</dc:title>
  <dc:creator>Niezen, E.M.</dc:creator>
  <cp:lastModifiedBy>Niezen, E.M.</cp:lastModifiedBy>
  <cp:revision>11</cp:revision>
  <dcterms:created xsi:type="dcterms:W3CDTF">2013-04-03T06:04:40Z</dcterms:created>
  <dcterms:modified xsi:type="dcterms:W3CDTF">2013-04-24T09:23:19Z</dcterms:modified>
</cp:coreProperties>
</file>